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82" r:id="rId12"/>
    <p:sldId id="273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ECE"/>
    <a:srgbClr val="000099"/>
    <a:srgbClr val="0000FF"/>
    <a:srgbClr val="FBFCD8"/>
    <a:srgbClr val="FF6F6F"/>
    <a:srgbClr val="FF4F4F"/>
    <a:srgbClr val="00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354" y="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4"/>
    </p:cViewPr>
  </p:sorterViewPr>
  <p:notesViewPr>
    <p:cSldViewPr snapToObjects="1">
      <p:cViewPr varScale="1">
        <p:scale>
          <a:sx n="57" d="100"/>
          <a:sy n="57" d="100"/>
        </p:scale>
        <p:origin x="-1218" y="-90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901C11-7E50-4D1D-A403-A6CED0177431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hyperlink" Target="http://www.apsc.one.pl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2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3414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BFCD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032" name="Group 8"/>
          <p:cNvGrpSpPr>
            <a:grpSpLocks/>
          </p:cNvGrpSpPr>
          <p:nvPr userDrawn="1"/>
        </p:nvGrpSpPr>
        <p:grpSpPr bwMode="auto">
          <a:xfrm>
            <a:off x="5272088" y="0"/>
            <a:ext cx="3871912" cy="944563"/>
            <a:chOff x="1995" y="346"/>
            <a:chExt cx="3765" cy="975"/>
          </a:xfrm>
        </p:grpSpPr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1995" y="346"/>
              <a:ext cx="3765" cy="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l-PL" dirty="0"/>
                <a:t> </a:t>
              </a:r>
              <a:r>
                <a:rPr lang="pl-PL" sz="2400" b="1" dirty="0">
                  <a:solidFill>
                    <a:srgbClr val="0000FF"/>
                  </a:solidFill>
                </a:rPr>
                <a:t>       </a:t>
              </a:r>
              <a:r>
                <a:rPr lang="pl-PL" sz="1400" b="1" dirty="0">
                  <a:solidFill>
                    <a:srgbClr val="0000FF"/>
                  </a:solidFill>
                </a:rPr>
                <a:t>Automatyka Przemysłowa </a:t>
              </a:r>
              <a:r>
                <a:rPr lang="pl-PL" sz="1400" b="1" dirty="0" err="1">
                  <a:solidFill>
                    <a:srgbClr val="0000FF"/>
                  </a:solidFill>
                </a:rPr>
                <a:t>s.c</a:t>
              </a:r>
              <a:r>
                <a:rPr lang="pl-PL" sz="1400" b="1" dirty="0">
                  <a:solidFill>
                    <a:srgbClr val="0000FF"/>
                  </a:solidFill>
                </a:rPr>
                <a:t>.</a:t>
              </a:r>
              <a:r>
                <a:rPr lang="pl-PL" b="1" dirty="0"/>
                <a:t>	</a:t>
              </a:r>
            </a:p>
            <a:p>
              <a:pPr algn="ctr"/>
              <a:endParaRPr lang="pl-PL" sz="1000" b="1" dirty="0"/>
            </a:p>
            <a:p>
              <a:pPr algn="ctr"/>
              <a:r>
                <a:rPr lang="pl-PL" sz="1200" b="1" dirty="0"/>
                <a:t>Dariusz Łobejko, Rafał Raszewski</a:t>
              </a:r>
              <a:endParaRPr lang="de-DE" sz="1200" b="1" dirty="0"/>
            </a:p>
            <a:p>
              <a:pPr algn="ctr"/>
              <a:endParaRPr lang="pl-PL" sz="1000" b="1" dirty="0"/>
            </a:p>
          </p:txBody>
        </p:sp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2109" y="482"/>
              <a:ext cx="3354" cy="411"/>
              <a:chOff x="508" y="341"/>
              <a:chExt cx="3354" cy="411"/>
            </a:xfrm>
          </p:grpSpPr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 flipV="1">
                <a:off x="742" y="554"/>
                <a:ext cx="155" cy="15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auto">
              <a:xfrm flipH="1" flipV="1">
                <a:off x="702" y="341"/>
                <a:ext cx="195" cy="19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 flipV="1">
                <a:off x="702" y="554"/>
                <a:ext cx="195" cy="19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 flipH="1" flipV="1">
                <a:off x="508" y="554"/>
                <a:ext cx="195" cy="19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 flipH="1">
                <a:off x="508" y="343"/>
                <a:ext cx="195" cy="19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auto">
              <a:xfrm flipH="1">
                <a:off x="605" y="475"/>
                <a:ext cx="195" cy="19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 flipH="1">
                <a:off x="696" y="542"/>
                <a:ext cx="117" cy="119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 flipH="1">
                <a:off x="595" y="448"/>
                <a:ext cx="117" cy="1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43" name="Line 19"/>
              <p:cNvSpPr>
                <a:spLocks noChangeAspect="1" noChangeShapeType="1"/>
              </p:cNvSpPr>
              <p:nvPr/>
            </p:nvSpPr>
            <p:spPr bwMode="auto">
              <a:xfrm>
                <a:off x="1079" y="661"/>
                <a:ext cx="2783" cy="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auto">
              <a:xfrm>
                <a:off x="909" y="550"/>
                <a:ext cx="171" cy="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>
                <a:off x="1079" y="555"/>
                <a:ext cx="1" cy="11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1046" name="AutoShape 22"/>
          <p:cNvSpPr>
            <a:spLocks noChangeArrowheads="1"/>
          </p:cNvSpPr>
          <p:nvPr userDrawn="1"/>
        </p:nvSpPr>
        <p:spPr bwMode="auto">
          <a:xfrm>
            <a:off x="755650" y="1125538"/>
            <a:ext cx="1441450" cy="3603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5F88C"/>
              </a:gs>
              <a:gs pos="50000">
                <a:srgbClr val="FFFF00"/>
              </a:gs>
              <a:gs pos="100000">
                <a:srgbClr val="F5F88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>
                <a:hlinkClick r:id="rId14" action="ppaction://hlinksldjump"/>
              </a:rPr>
              <a:t>O nas</a:t>
            </a:r>
            <a:endParaRPr lang="pl-PL"/>
          </a:p>
        </p:txBody>
      </p:sp>
      <p:sp>
        <p:nvSpPr>
          <p:cNvPr id="1047" name="AutoShape 23"/>
          <p:cNvSpPr>
            <a:spLocks noChangeArrowheads="1"/>
          </p:cNvSpPr>
          <p:nvPr userDrawn="1"/>
        </p:nvSpPr>
        <p:spPr bwMode="auto">
          <a:xfrm>
            <a:off x="2843213" y="1125538"/>
            <a:ext cx="1441450" cy="3603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5F88C"/>
              </a:gs>
              <a:gs pos="50000">
                <a:srgbClr val="FFFF00"/>
              </a:gs>
              <a:gs pos="100000">
                <a:srgbClr val="F5F88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>
                <a:hlinkClick r:id="rId15" action="ppaction://hlinksldjump"/>
              </a:rPr>
              <a:t>Projekty</a:t>
            </a:r>
            <a:endParaRPr lang="pl-PL"/>
          </a:p>
        </p:txBody>
      </p:sp>
      <p:sp>
        <p:nvSpPr>
          <p:cNvPr id="1048" name="AutoShape 24"/>
          <p:cNvSpPr>
            <a:spLocks noChangeArrowheads="1"/>
          </p:cNvSpPr>
          <p:nvPr userDrawn="1"/>
        </p:nvSpPr>
        <p:spPr bwMode="auto">
          <a:xfrm>
            <a:off x="4932363" y="1125538"/>
            <a:ext cx="1441450" cy="3603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5F88C"/>
              </a:gs>
              <a:gs pos="50000">
                <a:srgbClr val="FFFF00"/>
              </a:gs>
              <a:gs pos="100000">
                <a:srgbClr val="F5F88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>
                <a:hlinkClick r:id="rId16" action="ppaction://hlinksldjump"/>
              </a:rPr>
              <a:t>Referencje</a:t>
            </a:r>
            <a:endParaRPr lang="pl-PL"/>
          </a:p>
        </p:txBody>
      </p:sp>
      <p:sp>
        <p:nvSpPr>
          <p:cNvPr id="1049" name="AutoShape 25"/>
          <p:cNvSpPr>
            <a:spLocks noChangeArrowheads="1"/>
          </p:cNvSpPr>
          <p:nvPr userDrawn="1"/>
        </p:nvSpPr>
        <p:spPr bwMode="auto">
          <a:xfrm>
            <a:off x="7019925" y="1125538"/>
            <a:ext cx="1441450" cy="3603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5F88C"/>
              </a:gs>
              <a:gs pos="50000">
                <a:srgbClr val="FFFF00"/>
              </a:gs>
              <a:gs pos="100000">
                <a:srgbClr val="F5F88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>
                <a:hlinkClick r:id="rId17" action="ppaction://hlinksldjump"/>
              </a:rPr>
              <a:t>Kontakt</a:t>
            </a:r>
            <a:endParaRPr lang="pl-PL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rotWithShape="1">
            <a:gsLst>
              <a:gs pos="0">
                <a:srgbClr val="FBFCD8"/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>
                <a:hlinkClick r:id="rId18"/>
              </a:rPr>
              <a:t>www.apsc.pl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psc.pl/pl/o-firmie/nasze-prace.html" TargetMode="Externa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psc.pl/en/about-us/references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3348038" y="1676376"/>
            <a:ext cx="5472112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b="1" dirty="0"/>
              <a:t>e-</a:t>
            </a:r>
            <a:r>
              <a:rPr lang="de-DE" sz="1400" b="1" dirty="0" err="1"/>
              <a:t>mail</a:t>
            </a:r>
            <a:r>
              <a:rPr lang="pl-PL" sz="1400" b="1" dirty="0"/>
              <a:t>:</a:t>
            </a:r>
            <a:r>
              <a:rPr lang="de-DE" sz="1400" b="1" dirty="0"/>
              <a:t> biuro@apsc.pl</a:t>
            </a:r>
            <a:endParaRPr lang="pl-PL" sz="1400" b="1" dirty="0"/>
          </a:p>
          <a:p>
            <a:pPr algn="ctr">
              <a:lnSpc>
                <a:spcPct val="150000"/>
              </a:lnSpc>
            </a:pPr>
            <a:r>
              <a:rPr lang="pl-PL" sz="1400" b="1" dirty="0"/>
              <a:t>59-220 Legnica ul. </a:t>
            </a:r>
            <a:r>
              <a:rPr lang="pl-PL" sz="1400" b="1" dirty="0" smtClean="0"/>
              <a:t>Anielewicza 3/1b</a:t>
            </a:r>
            <a:endParaRPr lang="pl-PL" sz="1400" b="1" dirty="0"/>
          </a:p>
          <a:p>
            <a:pPr algn="ctr">
              <a:lnSpc>
                <a:spcPct val="150000"/>
              </a:lnSpc>
            </a:pPr>
            <a:r>
              <a:rPr lang="pl-PL" sz="1400" b="1" dirty="0"/>
              <a:t>tel. +48 76 8523919     fax. +48 76 8501727</a:t>
            </a:r>
          </a:p>
          <a:p>
            <a:pPr algn="ctr">
              <a:lnSpc>
                <a:spcPct val="150000"/>
              </a:lnSpc>
            </a:pPr>
            <a:r>
              <a:rPr lang="pl-PL" sz="1400" b="1" dirty="0"/>
              <a:t>tel. kom. +48601768441   +48603390313   +48603390314</a:t>
            </a:r>
          </a:p>
          <a:p>
            <a:pPr>
              <a:spcBef>
                <a:spcPct val="50000"/>
              </a:spcBef>
            </a:pPr>
            <a:endParaRPr lang="pl-PL" sz="1400" dirty="0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3167063" y="430213"/>
            <a:ext cx="59769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dirty="0"/>
              <a:t> </a:t>
            </a:r>
            <a:endParaRPr lang="pl-PL" b="1" dirty="0"/>
          </a:p>
          <a:p>
            <a:pPr algn="ctr"/>
            <a:r>
              <a:rPr lang="pl-PL" sz="2400" b="1" dirty="0">
                <a:solidFill>
                  <a:srgbClr val="0000FF"/>
                </a:solidFill>
              </a:rPr>
              <a:t>           Automatyka Przemysłowa </a:t>
            </a:r>
            <a:r>
              <a:rPr lang="pl-PL" sz="1600" b="1" dirty="0">
                <a:solidFill>
                  <a:srgbClr val="0000FF"/>
                </a:solidFill>
              </a:rPr>
              <a:t>S.C.</a:t>
            </a:r>
            <a:r>
              <a:rPr lang="pl-PL" b="1" dirty="0"/>
              <a:t>	</a:t>
            </a:r>
          </a:p>
          <a:p>
            <a:pPr algn="ctr"/>
            <a:endParaRPr lang="pl-PL" sz="1600" b="1" dirty="0"/>
          </a:p>
          <a:p>
            <a:pPr algn="ctr"/>
            <a:r>
              <a:rPr lang="pl-PL" sz="1600" b="1" dirty="0"/>
              <a:t>Dariusz Łobejko, Rafał Raszewski</a:t>
            </a:r>
            <a:endParaRPr lang="de-DE" sz="1600" b="1" dirty="0"/>
          </a:p>
          <a:p>
            <a:pPr algn="ctr"/>
            <a:endParaRPr lang="pl-PL" sz="1600" b="1" dirty="0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3348038" y="260350"/>
            <a:ext cx="5324475" cy="652463"/>
            <a:chOff x="508" y="341"/>
            <a:chExt cx="3354" cy="411"/>
          </a:xfrm>
        </p:grpSpPr>
        <p:sp>
          <p:nvSpPr>
            <p:cNvPr id="3107" name="Line 35"/>
            <p:cNvSpPr>
              <a:spLocks noChangeShapeType="1"/>
            </p:cNvSpPr>
            <p:nvPr/>
          </p:nvSpPr>
          <p:spPr bwMode="auto">
            <a:xfrm flipV="1">
              <a:off x="742" y="554"/>
              <a:ext cx="155" cy="1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108" name="Line 36"/>
            <p:cNvSpPr>
              <a:spLocks noChangeShapeType="1"/>
            </p:cNvSpPr>
            <p:nvPr/>
          </p:nvSpPr>
          <p:spPr bwMode="auto">
            <a:xfrm flipH="1" flipV="1">
              <a:off x="702" y="341"/>
              <a:ext cx="195" cy="19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 flipV="1">
              <a:off x="702" y="554"/>
              <a:ext cx="195" cy="19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110" name="Line 38"/>
            <p:cNvSpPr>
              <a:spLocks noChangeShapeType="1"/>
            </p:cNvSpPr>
            <p:nvPr/>
          </p:nvSpPr>
          <p:spPr bwMode="auto">
            <a:xfrm flipH="1" flipV="1">
              <a:off x="508" y="554"/>
              <a:ext cx="195" cy="19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111" name="Line 39"/>
            <p:cNvSpPr>
              <a:spLocks noChangeShapeType="1"/>
            </p:cNvSpPr>
            <p:nvPr/>
          </p:nvSpPr>
          <p:spPr bwMode="auto">
            <a:xfrm flipH="1">
              <a:off x="508" y="343"/>
              <a:ext cx="195" cy="19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112" name="Line 40"/>
            <p:cNvSpPr>
              <a:spLocks noChangeShapeType="1"/>
            </p:cNvSpPr>
            <p:nvPr/>
          </p:nvSpPr>
          <p:spPr bwMode="auto">
            <a:xfrm flipH="1">
              <a:off x="605" y="475"/>
              <a:ext cx="195" cy="19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113" name="Line 41"/>
            <p:cNvSpPr>
              <a:spLocks noChangeShapeType="1"/>
            </p:cNvSpPr>
            <p:nvPr/>
          </p:nvSpPr>
          <p:spPr bwMode="auto">
            <a:xfrm flipH="1">
              <a:off x="696" y="542"/>
              <a:ext cx="117" cy="11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114" name="Line 42"/>
            <p:cNvSpPr>
              <a:spLocks noChangeShapeType="1"/>
            </p:cNvSpPr>
            <p:nvPr/>
          </p:nvSpPr>
          <p:spPr bwMode="auto">
            <a:xfrm flipH="1">
              <a:off x="595" y="448"/>
              <a:ext cx="117" cy="1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115" name="Line 43"/>
            <p:cNvSpPr>
              <a:spLocks noChangeAspect="1" noChangeShapeType="1"/>
            </p:cNvSpPr>
            <p:nvPr/>
          </p:nvSpPr>
          <p:spPr bwMode="auto">
            <a:xfrm>
              <a:off x="1079" y="661"/>
              <a:ext cx="2783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116" name="Line 44"/>
            <p:cNvSpPr>
              <a:spLocks noChangeShapeType="1"/>
            </p:cNvSpPr>
            <p:nvPr/>
          </p:nvSpPr>
          <p:spPr bwMode="auto">
            <a:xfrm>
              <a:off x="909" y="550"/>
              <a:ext cx="171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>
              <a:off x="1079" y="555"/>
              <a:ext cx="1" cy="11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/>
      <p:bldP spid="31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493236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58405" name="AutoShape 3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2600000">
            <a:off x="8172450" y="627380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FF4F4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555570" y="1822429"/>
            <a:ext cx="785029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W naszej niemalże 20-letniej historii współpracowaliśmy z wieloma międzynarodowymi firmami i korporacjami. Głównymi z nich były: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ASI </a:t>
            </a:r>
            <a:r>
              <a:rPr lang="pl-PL" dirty="0" err="1" smtClean="0"/>
              <a:t>GmbH</a:t>
            </a:r>
            <a:r>
              <a:rPr lang="pl-PL" dirty="0" smtClean="0"/>
              <a:t> z Niemiec,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err="1" smtClean="0"/>
              <a:t>Eisenmann</a:t>
            </a:r>
            <a:r>
              <a:rPr lang="pl-PL" dirty="0" smtClean="0"/>
              <a:t> </a:t>
            </a:r>
            <a:r>
              <a:rPr lang="pl-PL" dirty="0" err="1" smtClean="0"/>
              <a:t>GmbH</a:t>
            </a:r>
            <a:r>
              <a:rPr lang="pl-PL" dirty="0" smtClean="0"/>
              <a:t> </a:t>
            </a:r>
            <a:r>
              <a:rPr lang="pl-PL" dirty="0" smtClean="0"/>
              <a:t>z Niemiec,</a:t>
            </a:r>
            <a:endParaRPr lang="pl-PL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err="1" smtClean="0"/>
              <a:t>Simtech</a:t>
            </a:r>
            <a:r>
              <a:rPr lang="pl-PL" dirty="0" smtClean="0"/>
              <a:t> Automatyka </a:t>
            </a:r>
            <a:r>
              <a:rPr lang="pl-PL" dirty="0" smtClean="0"/>
              <a:t>Przemysłowa z Polski,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err="1" smtClean="0"/>
              <a:t>Pentanova</a:t>
            </a:r>
            <a:r>
              <a:rPr lang="pl-PL" dirty="0" smtClean="0"/>
              <a:t> z Austrii,</a:t>
            </a:r>
            <a:endParaRPr lang="pl-PL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Gamma Plus </a:t>
            </a:r>
            <a:r>
              <a:rPr lang="pl-PL" dirty="0" err="1" smtClean="0"/>
              <a:t>s.c</a:t>
            </a:r>
            <a:r>
              <a:rPr lang="pl-PL" dirty="0" smtClean="0"/>
              <a:t>. </a:t>
            </a:r>
            <a:r>
              <a:rPr lang="pl-PL" dirty="0" smtClean="0"/>
              <a:t>z Polski,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err="1" smtClean="0"/>
              <a:t>Aiut</a:t>
            </a:r>
            <a:r>
              <a:rPr lang="pl-PL" dirty="0" smtClean="0"/>
              <a:t> z Polski,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err="1" smtClean="0"/>
              <a:t>Eisberg</a:t>
            </a:r>
            <a:r>
              <a:rPr lang="pl-PL" dirty="0" smtClean="0"/>
              <a:t> z Polski,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err="1" smtClean="0"/>
              <a:t>Edag</a:t>
            </a:r>
            <a:r>
              <a:rPr lang="pl-PL" dirty="0" smtClean="0"/>
              <a:t> z Finlandii,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/>
              <a:t>FFT z Niemiec.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800000">
            <a:off x="395288" y="616585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FF4F4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55570" y="2004993"/>
            <a:ext cx="785029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Pełną listę zrealizowanych kontraktów wraz z ich zakresem można znaleźć na naszej stronie internetowej, gdzie znajdą Państwo również wszystkie pozostałe informacje.</a:t>
            </a:r>
          </a:p>
          <a:p>
            <a:endParaRPr lang="pl-PL" dirty="0" smtClean="0"/>
          </a:p>
          <a:p>
            <a:pPr>
              <a:spcAft>
                <a:spcPts val="600"/>
              </a:spcAft>
            </a:pPr>
            <a:r>
              <a:rPr lang="pl-PL" dirty="0" smtClean="0"/>
              <a:t>Wersja w języku polskim:</a:t>
            </a:r>
            <a:endParaRPr lang="pl-PL" dirty="0" smtClean="0">
              <a:hlinkClick r:id="rId3"/>
            </a:endParaRPr>
          </a:p>
          <a:p>
            <a:r>
              <a:rPr lang="pl-PL" dirty="0" smtClean="0">
                <a:hlinkClick r:id="rId3"/>
              </a:rPr>
              <a:t>Nasze projekty</a:t>
            </a:r>
            <a:endParaRPr lang="pl-PL" dirty="0" smtClean="0"/>
          </a:p>
          <a:p>
            <a:endParaRPr lang="pl-PL" dirty="0" smtClean="0"/>
          </a:p>
          <a:p>
            <a:pPr>
              <a:spcAft>
                <a:spcPts val="600"/>
              </a:spcAft>
            </a:pPr>
            <a:r>
              <a:rPr lang="pl-PL" dirty="0" smtClean="0"/>
              <a:t>Wersja w języku angielskim:</a:t>
            </a:r>
          </a:p>
          <a:p>
            <a:r>
              <a:rPr lang="pl-PL" dirty="0" err="1" smtClean="0">
                <a:hlinkClick r:id="rId4"/>
              </a:rPr>
              <a:t>References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93236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 advClick="0" advTm="8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1028"/>
          <p:cNvSpPr txBox="1">
            <a:spLocks noChangeArrowheads="1"/>
          </p:cNvSpPr>
          <p:nvPr/>
        </p:nvSpPr>
        <p:spPr bwMode="auto">
          <a:xfrm>
            <a:off x="1908175" y="2565400"/>
            <a:ext cx="5472113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b="1" dirty="0"/>
              <a:t>e-</a:t>
            </a:r>
            <a:r>
              <a:rPr lang="de-DE" sz="1400" b="1" dirty="0" err="1"/>
              <a:t>mail</a:t>
            </a:r>
            <a:r>
              <a:rPr lang="pl-PL" sz="1400" b="1" dirty="0"/>
              <a:t>:</a:t>
            </a:r>
            <a:r>
              <a:rPr lang="de-DE" sz="1400" b="1" dirty="0"/>
              <a:t> biuro@apsc.pl</a:t>
            </a:r>
            <a:endParaRPr lang="pl-PL" sz="1400" b="1" dirty="0"/>
          </a:p>
          <a:p>
            <a:pPr algn="ctr">
              <a:lnSpc>
                <a:spcPct val="150000"/>
              </a:lnSpc>
            </a:pPr>
            <a:r>
              <a:rPr lang="pl-PL" sz="1400" b="1" dirty="0"/>
              <a:t>59-220 Legnica ul. </a:t>
            </a:r>
            <a:r>
              <a:rPr lang="pl-PL" sz="1400" b="1" dirty="0" smtClean="0"/>
              <a:t>Anielewicza 3/1b</a:t>
            </a:r>
            <a:endParaRPr lang="pl-PL" sz="1400" b="1" dirty="0"/>
          </a:p>
          <a:p>
            <a:pPr algn="ctr">
              <a:lnSpc>
                <a:spcPct val="150000"/>
              </a:lnSpc>
            </a:pPr>
            <a:r>
              <a:rPr lang="pl-PL" sz="1400" b="1" dirty="0"/>
              <a:t>tel. +48 76 8523919     fax. +48 76 8501727</a:t>
            </a:r>
          </a:p>
          <a:p>
            <a:pPr algn="ctr">
              <a:lnSpc>
                <a:spcPct val="150000"/>
              </a:lnSpc>
            </a:pPr>
            <a:r>
              <a:rPr lang="pl-PL" sz="1400" b="1" dirty="0"/>
              <a:t>tel. kom. +48601768441   +48603390313   +48603390314</a:t>
            </a:r>
          </a:p>
          <a:p>
            <a:pPr>
              <a:spcBef>
                <a:spcPct val="50000"/>
              </a:spcBef>
            </a:pPr>
            <a:endParaRPr lang="pl-PL" sz="1400" dirty="0"/>
          </a:p>
        </p:txBody>
      </p:sp>
      <p:sp>
        <p:nvSpPr>
          <p:cNvPr id="48133" name="AutoShape 1029"/>
          <p:cNvSpPr>
            <a:spLocks noChangeArrowheads="1"/>
          </p:cNvSpPr>
          <p:nvPr/>
        </p:nvSpPr>
        <p:spPr bwMode="auto">
          <a:xfrm>
            <a:off x="7019925" y="1125538"/>
            <a:ext cx="1439863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755650" y="1125538"/>
            <a:ext cx="1439863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23850" y="1952625"/>
            <a:ext cx="84264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dirty="0"/>
              <a:t>Firma „Automatyka Przemysłowa </a:t>
            </a:r>
            <a:r>
              <a:rPr lang="pl-PL" sz="1400" b="1" dirty="0" err="1"/>
              <a:t>s.c</a:t>
            </a:r>
            <a:r>
              <a:rPr lang="pl-PL" sz="1400" b="1" dirty="0"/>
              <a:t>.” powstała we wrześniu 1996 roku. Obecnie zatrudnia </a:t>
            </a:r>
            <a:r>
              <a:rPr lang="pl-PL" sz="1400" b="1" dirty="0" smtClean="0"/>
              <a:t>20 automatyków </a:t>
            </a:r>
            <a:r>
              <a:rPr lang="pl-PL" sz="1400" b="1" dirty="0"/>
              <a:t>i </a:t>
            </a:r>
            <a:r>
              <a:rPr lang="pl-PL" sz="1400" b="1" dirty="0" smtClean="0"/>
              <a:t>elektryków. Zajmujemy </a:t>
            </a:r>
            <a:r>
              <a:rPr lang="pl-PL" sz="1400" b="1" dirty="0"/>
              <a:t>się projektowaniem, montażem i uruchomieniem </a:t>
            </a:r>
            <a:br>
              <a:rPr lang="pl-PL" sz="1400" b="1" dirty="0"/>
            </a:br>
            <a:r>
              <a:rPr lang="pl-PL" sz="1400" b="1" dirty="0"/>
              <a:t>w zakresie automatyki przemysłowej w różnych gałęziach przemysłu. </a:t>
            </a:r>
          </a:p>
          <a:p>
            <a:pPr>
              <a:lnSpc>
                <a:spcPct val="150000"/>
              </a:lnSpc>
            </a:pPr>
            <a:endParaRPr lang="pl-PL" sz="1400" b="1" dirty="0"/>
          </a:p>
          <a:p>
            <a:pPr>
              <a:lnSpc>
                <a:spcPct val="150000"/>
              </a:lnSpc>
            </a:pPr>
            <a:r>
              <a:rPr lang="pl-PL" sz="1400" b="1" dirty="0"/>
              <a:t>Większość dotychczasowych prac skupiało się w ramach przemysłu motoryzacyjnego </a:t>
            </a:r>
            <a:br>
              <a:rPr lang="pl-PL" sz="1400" b="1" dirty="0"/>
            </a:br>
            <a:r>
              <a:rPr lang="pl-PL" sz="1400" b="1" dirty="0"/>
              <a:t>(instalacje w budynkach spawalni, lakierni i halach montażu końcowego).</a:t>
            </a:r>
          </a:p>
          <a:p>
            <a:pPr>
              <a:lnSpc>
                <a:spcPct val="150000"/>
              </a:lnSpc>
            </a:pPr>
            <a:endParaRPr lang="pl-PL" sz="1400" b="1" dirty="0"/>
          </a:p>
          <a:p>
            <a:pPr>
              <a:lnSpc>
                <a:spcPct val="150000"/>
              </a:lnSpc>
            </a:pPr>
            <a:r>
              <a:rPr lang="pl-PL" sz="1400" b="1" dirty="0"/>
              <a:t>W przeszłości ściśle współpracowaliśmy z </a:t>
            </a:r>
            <a:r>
              <a:rPr lang="pl-PL" sz="1400" b="1" dirty="0" smtClean="0"/>
              <a:t>firmą </a:t>
            </a:r>
            <a:r>
              <a:rPr lang="pl-PL" sz="1400" b="1" dirty="0"/>
              <a:t>ASI </a:t>
            </a:r>
            <a:r>
              <a:rPr lang="pl-PL" sz="1400" b="1" dirty="0" err="1"/>
              <a:t>GmbH</a:t>
            </a:r>
            <a:r>
              <a:rPr lang="pl-PL" sz="1400" b="1" dirty="0"/>
              <a:t> z Niemiec. Obecnie realizujemy projekty wspólnie z firmami:</a:t>
            </a: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pl-PL" sz="1400" b="1" dirty="0"/>
              <a:t> </a:t>
            </a:r>
            <a:r>
              <a:rPr lang="pl-PL" sz="1400" b="1" dirty="0" err="1"/>
              <a:t>Simtech</a:t>
            </a:r>
            <a:r>
              <a:rPr lang="pl-PL" sz="1400" b="1" dirty="0"/>
              <a:t> Automatyka Przemysłowa z Gliwic</a:t>
            </a:r>
            <a:r>
              <a:rPr lang="pl-PL" sz="1400" b="1" dirty="0" smtClean="0"/>
              <a:t>,</a:t>
            </a: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pl-PL" sz="1400" b="1" dirty="0" smtClean="0"/>
              <a:t> </a:t>
            </a:r>
            <a:r>
              <a:rPr lang="pl-PL" sz="1400" b="1" dirty="0" err="1" smtClean="0"/>
              <a:t>Eisenmann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GmbH</a:t>
            </a:r>
            <a:r>
              <a:rPr lang="pl-PL" sz="1400" b="1" dirty="0" smtClean="0"/>
              <a:t> z Niemiec</a:t>
            </a:r>
            <a:r>
              <a:rPr lang="pl-PL" sz="1400" b="1" dirty="0" smtClean="0"/>
              <a:t>.</a:t>
            </a:r>
            <a:endParaRPr lang="pl-PL" sz="1400" b="1" dirty="0"/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pl-PL" sz="1400" b="1" dirty="0"/>
              <a:t> </a:t>
            </a:r>
            <a:r>
              <a:rPr lang="pl-PL" sz="1400" b="1" dirty="0" smtClean="0"/>
              <a:t>Gamma Plus </a:t>
            </a:r>
            <a:r>
              <a:rPr lang="pl-PL" sz="1400" b="1" dirty="0" err="1" smtClean="0"/>
              <a:t>s.c</a:t>
            </a:r>
            <a:r>
              <a:rPr lang="pl-PL" sz="1400" b="1" dirty="0" smtClean="0"/>
              <a:t>. z </a:t>
            </a:r>
            <a:r>
              <a:rPr lang="pl-PL" sz="1400" b="1" dirty="0" smtClean="0"/>
              <a:t>Polski</a:t>
            </a:r>
            <a:r>
              <a:rPr lang="pl-PL" sz="1400" b="1" dirty="0" smtClean="0"/>
              <a:t>.</a:t>
            </a:r>
            <a:endParaRPr lang="pl-PL" sz="1400" b="1" dirty="0" smtClean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EPLA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357563"/>
            <a:ext cx="3600450" cy="2524125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03238" y="1916113"/>
            <a:ext cx="81010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>
                <a:solidFill>
                  <a:srgbClr val="000066"/>
                </a:solidFill>
              </a:rPr>
              <a:t>Projektowanie instalacji sterowania</a:t>
            </a:r>
            <a:r>
              <a:rPr lang="en-US" b="1">
                <a:solidFill>
                  <a:srgbClr val="000066"/>
                </a:solidFill>
              </a:rPr>
              <a:t> (</a:t>
            </a:r>
            <a:r>
              <a:rPr lang="pl-PL" b="1">
                <a:solidFill>
                  <a:srgbClr val="000066"/>
                </a:solidFill>
              </a:rPr>
              <a:t>z użyciem</a:t>
            </a:r>
            <a:r>
              <a:rPr lang="en-US" b="1">
                <a:solidFill>
                  <a:srgbClr val="000066"/>
                </a:solidFill>
              </a:rPr>
              <a:t> </a:t>
            </a:r>
            <a:r>
              <a:rPr lang="pl-PL" b="1">
                <a:solidFill>
                  <a:srgbClr val="000066"/>
                </a:solidFill>
              </a:rPr>
              <a:t>narzędzia </a:t>
            </a:r>
            <a:r>
              <a:rPr lang="en-US" b="1">
                <a:solidFill>
                  <a:srgbClr val="000066"/>
                </a:solidFill>
              </a:rPr>
              <a:t>CAE EPLAN)</a:t>
            </a:r>
            <a:endParaRPr lang="pl-PL" b="1"/>
          </a:p>
        </p:txBody>
      </p:sp>
      <p:pic>
        <p:nvPicPr>
          <p:cNvPr id="4102" name="Picture 6" descr="Eplan re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213100"/>
            <a:ext cx="3382962" cy="2381250"/>
          </a:xfrm>
          <a:prstGeom prst="rect">
            <a:avLst/>
          </a:prstGeom>
          <a:noFill/>
        </p:spPr>
      </p:pic>
      <p:pic>
        <p:nvPicPr>
          <p:cNvPr id="4106" name="Picture 10" descr="EPL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084513"/>
            <a:ext cx="4268787" cy="2981325"/>
          </a:xfrm>
          <a:prstGeom prst="rect">
            <a:avLst/>
          </a:prstGeom>
          <a:noFill/>
        </p:spPr>
      </p:pic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5272088" y="0"/>
            <a:ext cx="3871912" cy="944563"/>
            <a:chOff x="1995" y="346"/>
            <a:chExt cx="3765" cy="975"/>
          </a:xfrm>
        </p:grpSpPr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1995" y="346"/>
              <a:ext cx="3765" cy="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l-PL" dirty="0"/>
                <a:t> </a:t>
              </a:r>
              <a:r>
                <a:rPr lang="pl-PL" sz="2400" b="1" dirty="0">
                  <a:solidFill>
                    <a:srgbClr val="0000FF"/>
                  </a:solidFill>
                </a:rPr>
                <a:t>       </a:t>
              </a:r>
              <a:r>
                <a:rPr lang="pl-PL" sz="1400" b="1" dirty="0">
                  <a:solidFill>
                    <a:srgbClr val="0000FF"/>
                  </a:solidFill>
                </a:rPr>
                <a:t>Automatyka Przemysłowa </a:t>
              </a:r>
              <a:r>
                <a:rPr lang="pl-PL" sz="1400" b="1" dirty="0" err="1">
                  <a:solidFill>
                    <a:srgbClr val="0000FF"/>
                  </a:solidFill>
                </a:rPr>
                <a:t>s.c</a:t>
              </a:r>
              <a:r>
                <a:rPr lang="pl-PL" sz="1400" b="1" dirty="0">
                  <a:solidFill>
                    <a:srgbClr val="0000FF"/>
                  </a:solidFill>
                </a:rPr>
                <a:t>.</a:t>
              </a:r>
              <a:r>
                <a:rPr lang="pl-PL" b="1" dirty="0"/>
                <a:t>	</a:t>
              </a:r>
            </a:p>
            <a:p>
              <a:pPr algn="ctr"/>
              <a:endParaRPr lang="pl-PL" sz="1000" b="1" dirty="0"/>
            </a:p>
            <a:p>
              <a:pPr algn="ctr"/>
              <a:r>
                <a:rPr lang="pl-PL" sz="1200" b="1" dirty="0"/>
                <a:t>Dariusz Łobejko, Rafał Raszewski</a:t>
              </a:r>
              <a:endParaRPr lang="de-DE" sz="1200" b="1" dirty="0"/>
            </a:p>
            <a:p>
              <a:pPr algn="ctr"/>
              <a:endParaRPr lang="pl-PL" sz="1000" b="1" dirty="0"/>
            </a:p>
          </p:txBody>
        </p:sp>
        <p:grpSp>
          <p:nvGrpSpPr>
            <p:cNvPr id="4110" name="Group 14"/>
            <p:cNvGrpSpPr>
              <a:grpSpLocks/>
            </p:cNvGrpSpPr>
            <p:nvPr/>
          </p:nvGrpSpPr>
          <p:grpSpPr bwMode="auto">
            <a:xfrm>
              <a:off x="2109" y="482"/>
              <a:ext cx="3354" cy="411"/>
              <a:chOff x="508" y="341"/>
              <a:chExt cx="3354" cy="411"/>
            </a:xfrm>
          </p:grpSpPr>
          <p:sp>
            <p:nvSpPr>
              <p:cNvPr id="4111" name="Line 15"/>
              <p:cNvSpPr>
                <a:spLocks noChangeShapeType="1"/>
              </p:cNvSpPr>
              <p:nvPr/>
            </p:nvSpPr>
            <p:spPr bwMode="auto">
              <a:xfrm flipV="1">
                <a:off x="742" y="554"/>
                <a:ext cx="155" cy="15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2" name="Line 16"/>
              <p:cNvSpPr>
                <a:spLocks noChangeShapeType="1"/>
              </p:cNvSpPr>
              <p:nvPr/>
            </p:nvSpPr>
            <p:spPr bwMode="auto">
              <a:xfrm flipH="1" flipV="1">
                <a:off x="702" y="341"/>
                <a:ext cx="195" cy="19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3" name="Line 17"/>
              <p:cNvSpPr>
                <a:spLocks noChangeShapeType="1"/>
              </p:cNvSpPr>
              <p:nvPr/>
            </p:nvSpPr>
            <p:spPr bwMode="auto">
              <a:xfrm flipV="1">
                <a:off x="702" y="554"/>
                <a:ext cx="195" cy="19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4" name="Line 18"/>
              <p:cNvSpPr>
                <a:spLocks noChangeShapeType="1"/>
              </p:cNvSpPr>
              <p:nvPr/>
            </p:nvSpPr>
            <p:spPr bwMode="auto">
              <a:xfrm flipH="1" flipV="1">
                <a:off x="508" y="554"/>
                <a:ext cx="195" cy="19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5" name="Line 19"/>
              <p:cNvSpPr>
                <a:spLocks noChangeShapeType="1"/>
              </p:cNvSpPr>
              <p:nvPr/>
            </p:nvSpPr>
            <p:spPr bwMode="auto">
              <a:xfrm flipH="1">
                <a:off x="508" y="343"/>
                <a:ext cx="195" cy="19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6" name="Line 20"/>
              <p:cNvSpPr>
                <a:spLocks noChangeShapeType="1"/>
              </p:cNvSpPr>
              <p:nvPr/>
            </p:nvSpPr>
            <p:spPr bwMode="auto">
              <a:xfrm flipH="1">
                <a:off x="605" y="475"/>
                <a:ext cx="195" cy="19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7" name="Line 21"/>
              <p:cNvSpPr>
                <a:spLocks noChangeShapeType="1"/>
              </p:cNvSpPr>
              <p:nvPr/>
            </p:nvSpPr>
            <p:spPr bwMode="auto">
              <a:xfrm flipH="1">
                <a:off x="696" y="542"/>
                <a:ext cx="117" cy="119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8" name="Line 22"/>
              <p:cNvSpPr>
                <a:spLocks noChangeShapeType="1"/>
              </p:cNvSpPr>
              <p:nvPr/>
            </p:nvSpPr>
            <p:spPr bwMode="auto">
              <a:xfrm flipH="1">
                <a:off x="595" y="448"/>
                <a:ext cx="117" cy="1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9" name="Line 23"/>
              <p:cNvSpPr>
                <a:spLocks noChangeAspect="1" noChangeShapeType="1"/>
              </p:cNvSpPr>
              <p:nvPr/>
            </p:nvSpPr>
            <p:spPr bwMode="auto">
              <a:xfrm>
                <a:off x="1079" y="661"/>
                <a:ext cx="2783" cy="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0" name="Line 24"/>
              <p:cNvSpPr>
                <a:spLocks noChangeShapeType="1"/>
              </p:cNvSpPr>
              <p:nvPr/>
            </p:nvSpPr>
            <p:spPr bwMode="auto">
              <a:xfrm>
                <a:off x="909" y="550"/>
                <a:ext cx="171" cy="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21" name="Line 25"/>
              <p:cNvSpPr>
                <a:spLocks noChangeShapeType="1"/>
              </p:cNvSpPr>
              <p:nvPr/>
            </p:nvSpPr>
            <p:spPr bwMode="auto">
              <a:xfrm>
                <a:off x="1079" y="555"/>
                <a:ext cx="1" cy="11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4122" name="AutoShape 26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2600000">
            <a:off x="8172450" y="627380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FF4F4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284321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16013" y="1916113"/>
            <a:ext cx="68405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>
                <a:solidFill>
                  <a:srgbClr val="000066"/>
                </a:solidFill>
              </a:rPr>
              <a:t>Budowa szaf sterowniczych</a:t>
            </a:r>
            <a:endParaRPr lang="pl-PL" b="1"/>
          </a:p>
        </p:txBody>
      </p:sp>
      <p:pic>
        <p:nvPicPr>
          <p:cNvPr id="5127" name="Picture 7" descr="IMG_0015 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708275"/>
            <a:ext cx="2641600" cy="3529013"/>
          </a:xfrm>
          <a:prstGeom prst="rect">
            <a:avLst/>
          </a:prstGeom>
          <a:noFill/>
        </p:spPr>
      </p:pic>
      <p:pic>
        <p:nvPicPr>
          <p:cNvPr id="5128" name="Picture 8" descr="IMG_0052 re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7498">
            <a:off x="5867400" y="2781300"/>
            <a:ext cx="2219325" cy="3643313"/>
          </a:xfrm>
          <a:prstGeom prst="rect">
            <a:avLst/>
          </a:prstGeom>
          <a:noFill/>
        </p:spPr>
      </p:pic>
      <p:pic>
        <p:nvPicPr>
          <p:cNvPr id="5129" name="Picture 9" descr="IMG_0051 resi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31214">
            <a:off x="611188" y="2924175"/>
            <a:ext cx="2443162" cy="3168650"/>
          </a:xfrm>
          <a:prstGeom prst="rect">
            <a:avLst/>
          </a:prstGeom>
          <a:noFill/>
        </p:spPr>
      </p:pic>
      <p:sp>
        <p:nvSpPr>
          <p:cNvPr id="5130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2600000">
            <a:off x="8172450" y="627380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FF4F4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5131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1800000">
            <a:off x="395288" y="616585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FF4F4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284321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16013" y="1736725"/>
            <a:ext cx="748823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>
                <a:solidFill>
                  <a:srgbClr val="000066"/>
                </a:solidFill>
              </a:rPr>
              <a:t>Budowa tras kablowych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>
                <a:solidFill>
                  <a:srgbClr val="000066"/>
                </a:solidFill>
              </a:rPr>
              <a:t>Okablowanie urządzeń na obiekcie</a:t>
            </a:r>
            <a:endParaRPr lang="pl-PL" b="1"/>
          </a:p>
        </p:txBody>
      </p:sp>
      <p:pic>
        <p:nvPicPr>
          <p:cNvPr id="6150" name="Picture 6" descr="C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924175"/>
            <a:ext cx="3671887" cy="2760663"/>
          </a:xfrm>
          <a:prstGeom prst="rect">
            <a:avLst/>
          </a:prstGeom>
          <a:noFill/>
        </p:spPr>
      </p:pic>
      <p:pic>
        <p:nvPicPr>
          <p:cNvPr id="6151" name="Picture 7" descr="C81 - Widok na trase przy szafie re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573463"/>
            <a:ext cx="3719512" cy="2790825"/>
          </a:xfrm>
          <a:prstGeom prst="rect">
            <a:avLst/>
          </a:prstGeom>
          <a:noFill/>
        </p:spPr>
      </p:pic>
      <p:sp>
        <p:nvSpPr>
          <p:cNvPr id="6152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2600000">
            <a:off x="8172450" y="627380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FF4F4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153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800000">
            <a:off x="395288" y="616585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FF4F4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84321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116013" y="1916113"/>
            <a:ext cx="68405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 dirty="0">
                <a:solidFill>
                  <a:srgbClr val="000066"/>
                </a:solidFill>
              </a:rPr>
              <a:t>Programowanie robotów </a:t>
            </a:r>
            <a:r>
              <a:rPr lang="en-US" b="1" dirty="0">
                <a:solidFill>
                  <a:srgbClr val="000066"/>
                </a:solidFill>
              </a:rPr>
              <a:t>FANUC </a:t>
            </a:r>
            <a:r>
              <a:rPr lang="pl-PL" b="1" dirty="0">
                <a:solidFill>
                  <a:srgbClr val="000066"/>
                </a:solidFill>
              </a:rPr>
              <a:t>i ABB</a:t>
            </a:r>
            <a:endParaRPr lang="en-US" b="1" dirty="0">
              <a:solidFill>
                <a:srgbClr val="000066"/>
              </a:solidFill>
            </a:endParaRPr>
          </a:p>
        </p:txBody>
      </p:sp>
      <p:pic>
        <p:nvPicPr>
          <p:cNvPr id="7172" name="Picture 4" descr="fanuc robot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6267" y="1781175"/>
            <a:ext cx="2190750" cy="3079750"/>
          </a:xfrm>
          <a:prstGeom prst="rect">
            <a:avLst/>
          </a:prstGeom>
          <a:noFill/>
        </p:spPr>
      </p:pic>
      <p:sp>
        <p:nvSpPr>
          <p:cNvPr id="7176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2600000">
            <a:off x="8172450" y="627380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FF4F4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177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800000">
            <a:off x="395288" y="616585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FF4F4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7178" name="Picture 10" descr="DSCF0575 resiz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927" y="2625714"/>
            <a:ext cx="3311525" cy="2487612"/>
          </a:xfrm>
          <a:prstGeom prst="rect">
            <a:avLst/>
          </a:prstGeom>
          <a:noFill/>
        </p:spPr>
      </p:pic>
      <p:pic>
        <p:nvPicPr>
          <p:cNvPr id="7179" name="Picture 11" descr="IMG_0013 resiz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7532" y="3063870"/>
            <a:ext cx="3700463" cy="2779713"/>
          </a:xfrm>
          <a:prstGeom prst="rect">
            <a:avLst/>
          </a:prstGeom>
          <a:noFill/>
        </p:spPr>
      </p:pic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284321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16013" y="1916113"/>
            <a:ext cx="684053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>
                <a:solidFill>
                  <a:srgbClr val="000066"/>
                </a:solidFill>
              </a:rPr>
              <a:t>Uruchomienia instalacji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8199" name="Picture 7" descr="IMG_0012 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7" y="2781300"/>
            <a:ext cx="3744913" cy="2814638"/>
          </a:xfrm>
          <a:prstGeom prst="rect">
            <a:avLst/>
          </a:prstGeom>
          <a:noFill/>
        </p:spPr>
      </p:pic>
      <p:sp>
        <p:nvSpPr>
          <p:cNvPr id="8200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2600000">
            <a:off x="8172450" y="627380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FF4F4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201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800000">
            <a:off x="395288" y="616585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FF4F4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284321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16013" y="1916113"/>
            <a:ext cx="68405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>
                <a:solidFill>
                  <a:srgbClr val="000066"/>
                </a:solidFill>
              </a:rPr>
              <a:t>Nadzór nad realizacją projektów na obiekcie</a:t>
            </a:r>
            <a:r>
              <a:rPr lang="pl-PL">
                <a:solidFill>
                  <a:srgbClr val="000066"/>
                </a:solidFill>
              </a:rPr>
              <a:t> </a:t>
            </a:r>
            <a:endParaRPr lang="en-US">
              <a:solidFill>
                <a:srgbClr val="000066"/>
              </a:solidFill>
            </a:endParaRPr>
          </a:p>
        </p:txBody>
      </p:sp>
      <p:pic>
        <p:nvPicPr>
          <p:cNvPr id="9222" name="Picture 6" descr="C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93773">
            <a:off x="850900" y="3252788"/>
            <a:ext cx="3455988" cy="2597150"/>
          </a:xfrm>
          <a:prstGeom prst="rect">
            <a:avLst/>
          </a:prstGeom>
          <a:noFill/>
        </p:spPr>
      </p:pic>
      <p:pic>
        <p:nvPicPr>
          <p:cNvPr id="9223" name="Picture 7" descr="IMG_0016 re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169290">
            <a:off x="5364163" y="3357563"/>
            <a:ext cx="3311525" cy="2489200"/>
          </a:xfrm>
          <a:prstGeom prst="rect">
            <a:avLst/>
          </a:prstGeom>
          <a:noFill/>
        </p:spPr>
      </p:pic>
      <p:sp>
        <p:nvSpPr>
          <p:cNvPr id="922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2600000">
            <a:off x="8172450" y="627380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FF4F4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225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800000">
            <a:off x="395288" y="616585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FF4F4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284321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16013" y="1916113"/>
            <a:ext cx="77041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>
                <a:solidFill>
                  <a:srgbClr val="000066"/>
                </a:solidFill>
              </a:rPr>
              <a:t>Przygotowanie dokumentacji po uruchomieniu, włączając rewizję</a:t>
            </a:r>
            <a:r>
              <a:rPr lang="pl-PL">
                <a:solidFill>
                  <a:srgbClr val="000066"/>
                </a:solidFill>
              </a:rPr>
              <a:t> </a:t>
            </a:r>
            <a:endParaRPr lang="en-US">
              <a:solidFill>
                <a:srgbClr val="000066"/>
              </a:solidFill>
            </a:endParaRPr>
          </a:p>
        </p:txBody>
      </p:sp>
      <p:pic>
        <p:nvPicPr>
          <p:cNvPr id="10245" name="Picture 5" descr="IMG_0002 resize"/>
          <p:cNvPicPr>
            <a:picLocks noChangeAspect="1" noChangeArrowheads="1"/>
          </p:cNvPicPr>
          <p:nvPr/>
        </p:nvPicPr>
        <p:blipFill>
          <a:blip r:embed="rId2"/>
          <a:srcRect l="13109"/>
          <a:stretch>
            <a:fillRect/>
          </a:stretch>
        </p:blipFill>
        <p:spPr bwMode="auto">
          <a:xfrm rot="-745888">
            <a:off x="3413125" y="3165475"/>
            <a:ext cx="2862263" cy="2476500"/>
          </a:xfrm>
          <a:prstGeom prst="rect">
            <a:avLst/>
          </a:prstGeom>
          <a:noFill/>
        </p:spPr>
      </p:pic>
      <p:sp>
        <p:nvSpPr>
          <p:cNvPr id="10247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800000">
            <a:off x="395288" y="616585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FF4F4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84321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236</Words>
  <Application>Microsoft PowerPoint</Application>
  <PresentationFormat>Pokaz na ekranie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Projekt domyślny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Company>APSC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Nobody</dc:creator>
  <cp:lastModifiedBy>Sebastian</cp:lastModifiedBy>
  <cp:revision>97</cp:revision>
  <dcterms:created xsi:type="dcterms:W3CDTF">2006-05-08T12:35:15Z</dcterms:created>
  <dcterms:modified xsi:type="dcterms:W3CDTF">2015-10-27T11:23:46Z</dcterms:modified>
</cp:coreProperties>
</file>