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73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CE"/>
    <a:srgbClr val="000099"/>
    <a:srgbClr val="0000FF"/>
    <a:srgbClr val="FBFCD8"/>
    <a:srgbClr val="FF6F6F"/>
    <a:srgbClr val="FF4F4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218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B79EDC-91DB-45DE-94D9-02DF2FF94C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hyperlink" Target="http://www.apsc.one.p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414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BFCD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5272088" y="0"/>
            <a:ext cx="3871912" cy="944563"/>
            <a:chOff x="1995" y="346"/>
            <a:chExt cx="3765" cy="975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1995" y="346"/>
              <a:ext cx="376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/>
                <a:t> </a:t>
              </a:r>
              <a:r>
                <a:rPr lang="pl-PL" sz="2400" b="1">
                  <a:solidFill>
                    <a:srgbClr val="0000FF"/>
                  </a:solidFill>
                </a:rPr>
                <a:t>       </a:t>
              </a:r>
              <a:r>
                <a:rPr lang="pl-PL" sz="1400" b="1">
                  <a:solidFill>
                    <a:srgbClr val="0000FF"/>
                  </a:solidFill>
                </a:rPr>
                <a:t>Automatyka Przemyslowa s.c.</a:t>
              </a:r>
              <a:r>
                <a:rPr lang="pl-PL" b="1"/>
                <a:t>	</a:t>
              </a:r>
            </a:p>
            <a:p>
              <a:pPr algn="ctr">
                <a:defRPr/>
              </a:pPr>
              <a:endParaRPr lang="pl-PL" sz="1000" b="1"/>
            </a:p>
            <a:p>
              <a:pPr algn="ctr">
                <a:defRPr/>
              </a:pPr>
              <a:r>
                <a:rPr lang="pl-PL" sz="1200" b="1"/>
                <a:t>Dariusz Lobejko, Rafał Raszewski</a:t>
              </a:r>
              <a:endParaRPr lang="de-DE" sz="1200" b="1"/>
            </a:p>
            <a:p>
              <a:pPr algn="ctr">
                <a:defRPr/>
              </a:pPr>
              <a:endParaRPr lang="pl-PL" sz="1000" b="1"/>
            </a:p>
          </p:txBody>
        </p: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2109" y="482"/>
              <a:ext cx="3354" cy="411"/>
              <a:chOff x="508" y="341"/>
              <a:chExt cx="3354" cy="411"/>
            </a:xfrm>
          </p:grpSpPr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743" y="554"/>
                <a:ext cx="154" cy="15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H="1" flipV="1">
                <a:off x="703" y="341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V="1">
                <a:off x="703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 flipV="1">
                <a:off x="508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H="1">
                <a:off x="508" y="343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H="1">
                <a:off x="605" y="475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H="1">
                <a:off x="697" y="543"/>
                <a:ext cx="117" cy="1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H="1">
                <a:off x="595" y="448"/>
                <a:ext cx="117" cy="1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43" name="Line 19"/>
              <p:cNvSpPr>
                <a:spLocks noChangeAspect="1" noChangeShapeType="1"/>
              </p:cNvSpPr>
              <p:nvPr/>
            </p:nvSpPr>
            <p:spPr bwMode="auto">
              <a:xfrm>
                <a:off x="1079" y="661"/>
                <a:ext cx="2783" cy="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910" y="551"/>
                <a:ext cx="17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1079" y="556"/>
                <a:ext cx="2" cy="1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/>
              </a:p>
            </p:txBody>
          </p:sp>
        </p:grpSp>
      </p:grpSp>
      <p:sp>
        <p:nvSpPr>
          <p:cNvPr id="1046" name="AutoShape 22"/>
          <p:cNvSpPr>
            <a:spLocks noChangeArrowheads="1"/>
          </p:cNvSpPr>
          <p:nvPr userDrawn="1"/>
        </p:nvSpPr>
        <p:spPr bwMode="auto">
          <a:xfrm>
            <a:off x="755650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hlinkClick r:id="rId14" action="ppaction://hlinksldjump"/>
              </a:rPr>
              <a:t>About us</a:t>
            </a:r>
            <a:endParaRPr lang="en-GB"/>
          </a:p>
        </p:txBody>
      </p:sp>
      <p:sp>
        <p:nvSpPr>
          <p:cNvPr id="1047" name="AutoShape 23"/>
          <p:cNvSpPr>
            <a:spLocks noChangeArrowheads="1"/>
          </p:cNvSpPr>
          <p:nvPr userDrawn="1"/>
        </p:nvSpPr>
        <p:spPr bwMode="auto">
          <a:xfrm>
            <a:off x="2843213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hlinkClick r:id="rId15" action="ppaction://hlinksldjump"/>
              </a:rPr>
              <a:t>Projects</a:t>
            </a:r>
            <a:endParaRPr lang="en-GB"/>
          </a:p>
        </p:txBody>
      </p:sp>
      <p:sp>
        <p:nvSpPr>
          <p:cNvPr id="1048" name="AutoShape 24"/>
          <p:cNvSpPr>
            <a:spLocks noChangeArrowheads="1"/>
          </p:cNvSpPr>
          <p:nvPr userDrawn="1"/>
        </p:nvSpPr>
        <p:spPr bwMode="auto">
          <a:xfrm>
            <a:off x="4932363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hlinkClick r:id="rId16" action="ppaction://hlinksldjump"/>
              </a:rPr>
              <a:t>References</a:t>
            </a:r>
            <a:endParaRPr lang="en-GB"/>
          </a:p>
        </p:txBody>
      </p:sp>
      <p:sp>
        <p:nvSpPr>
          <p:cNvPr id="1049" name="AutoShape 25"/>
          <p:cNvSpPr>
            <a:spLocks noChangeArrowheads="1"/>
          </p:cNvSpPr>
          <p:nvPr userDrawn="1"/>
        </p:nvSpPr>
        <p:spPr bwMode="auto">
          <a:xfrm>
            <a:off x="7019925" y="1125538"/>
            <a:ext cx="1441450" cy="360362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5F88C"/>
              </a:gs>
              <a:gs pos="50000">
                <a:srgbClr val="FFFF00"/>
              </a:gs>
              <a:gs pos="100000">
                <a:srgbClr val="F5F88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>
                <a:hlinkClick r:id="rId17" action="ppaction://hlinksldjump"/>
              </a:rPr>
              <a:t>Contact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rotWithShape="1">
            <a:gsLst>
              <a:gs pos="0">
                <a:srgbClr val="FBFCD8"/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l-PL">
                <a:hlinkClick r:id="rId18"/>
              </a:rPr>
              <a:t>www.apsc.pl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sc.pl/pl/o-firmie/nasze-prace.html" TargetMode="External"/><Relationship Id="rId2" Type="http://schemas.openxmlformats.org/officeDocument/2006/relationships/hyperlink" Target="http://apsc.pl/en/about-us/references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348038" y="1922463"/>
            <a:ext cx="54721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/>
              <a:t>e-mail</a:t>
            </a:r>
            <a:r>
              <a:rPr lang="pl-PL" sz="1400" b="1"/>
              <a:t>:</a:t>
            </a:r>
            <a:r>
              <a:rPr lang="de-DE" sz="1400" b="1"/>
              <a:t> biuro@apsc.pl</a:t>
            </a:r>
            <a:endParaRPr lang="pl-PL" sz="1400" b="1"/>
          </a:p>
          <a:p>
            <a:pPr algn="ctr">
              <a:lnSpc>
                <a:spcPct val="150000"/>
              </a:lnSpc>
            </a:pPr>
            <a:r>
              <a:rPr lang="pl-PL" sz="1400" b="1"/>
              <a:t>59-220 Legnica ul. Anielewicza 3/1b</a:t>
            </a:r>
          </a:p>
          <a:p>
            <a:pPr algn="ctr">
              <a:lnSpc>
                <a:spcPct val="150000"/>
              </a:lnSpc>
            </a:pPr>
            <a:r>
              <a:rPr lang="pl-PL" sz="1400" b="1"/>
              <a:t>tel. +48 76 8523919     fax. +48 76 8501727</a:t>
            </a:r>
          </a:p>
          <a:p>
            <a:pPr algn="ctr">
              <a:lnSpc>
                <a:spcPct val="150000"/>
              </a:lnSpc>
            </a:pPr>
            <a:r>
              <a:rPr lang="pl-PL" sz="1400" b="1"/>
              <a:t>mobile +48601768441   +48603390313   +48603390314</a:t>
            </a:r>
          </a:p>
          <a:p>
            <a:pPr>
              <a:spcBef>
                <a:spcPct val="50000"/>
              </a:spcBef>
            </a:pPr>
            <a:endParaRPr lang="pl-PL" sz="140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167063" y="509588"/>
            <a:ext cx="59769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 </a:t>
            </a:r>
            <a:endParaRPr lang="pl-PL" b="1"/>
          </a:p>
          <a:p>
            <a:pPr algn="ctr"/>
            <a:r>
              <a:rPr lang="pl-PL" sz="2400" b="1">
                <a:solidFill>
                  <a:srgbClr val="0000FF"/>
                </a:solidFill>
              </a:rPr>
              <a:t>           Automatyka Przemyslowa </a:t>
            </a:r>
            <a:r>
              <a:rPr lang="pl-PL" sz="1600" b="1">
                <a:solidFill>
                  <a:srgbClr val="0000FF"/>
                </a:solidFill>
              </a:rPr>
              <a:t>S.C.</a:t>
            </a:r>
            <a:r>
              <a:rPr lang="pl-PL" b="1"/>
              <a:t>	</a:t>
            </a:r>
          </a:p>
          <a:p>
            <a:pPr algn="ctr"/>
            <a:endParaRPr lang="pl-PL" sz="1600" b="1"/>
          </a:p>
          <a:p>
            <a:pPr algn="ctr"/>
            <a:r>
              <a:rPr lang="pl-PL" sz="1600" b="1"/>
              <a:t>Dariusz Lobejko, Rafał Raszewski</a:t>
            </a:r>
            <a:endParaRPr lang="de-DE" sz="1600" b="1"/>
          </a:p>
          <a:p>
            <a:pPr algn="ctr"/>
            <a:endParaRPr lang="pl-PL" sz="1600" b="1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348038" y="260350"/>
            <a:ext cx="5324475" cy="652463"/>
            <a:chOff x="508" y="341"/>
            <a:chExt cx="3354" cy="411"/>
          </a:xfrm>
        </p:grpSpPr>
        <p:sp>
          <p:nvSpPr>
            <p:cNvPr id="2053" name="Line 35"/>
            <p:cNvSpPr>
              <a:spLocks noChangeShapeType="1"/>
            </p:cNvSpPr>
            <p:nvPr/>
          </p:nvSpPr>
          <p:spPr bwMode="auto">
            <a:xfrm flipV="1">
              <a:off x="742" y="554"/>
              <a:ext cx="155" cy="1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4" name="Line 36"/>
            <p:cNvSpPr>
              <a:spLocks noChangeShapeType="1"/>
            </p:cNvSpPr>
            <p:nvPr/>
          </p:nvSpPr>
          <p:spPr bwMode="auto">
            <a:xfrm flipH="1" flipV="1">
              <a:off x="702" y="341"/>
              <a:ext cx="195" cy="1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5" name="Line 37"/>
            <p:cNvSpPr>
              <a:spLocks noChangeShapeType="1"/>
            </p:cNvSpPr>
            <p:nvPr/>
          </p:nvSpPr>
          <p:spPr bwMode="auto">
            <a:xfrm flipV="1">
              <a:off x="702" y="554"/>
              <a:ext cx="195" cy="1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6" name="Line 38"/>
            <p:cNvSpPr>
              <a:spLocks noChangeShapeType="1"/>
            </p:cNvSpPr>
            <p:nvPr/>
          </p:nvSpPr>
          <p:spPr bwMode="auto">
            <a:xfrm flipH="1" flipV="1">
              <a:off x="508" y="554"/>
              <a:ext cx="195" cy="1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7" name="Line 39"/>
            <p:cNvSpPr>
              <a:spLocks noChangeShapeType="1"/>
            </p:cNvSpPr>
            <p:nvPr/>
          </p:nvSpPr>
          <p:spPr bwMode="auto">
            <a:xfrm flipH="1">
              <a:off x="508" y="343"/>
              <a:ext cx="195" cy="1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8" name="Line 40"/>
            <p:cNvSpPr>
              <a:spLocks noChangeShapeType="1"/>
            </p:cNvSpPr>
            <p:nvPr/>
          </p:nvSpPr>
          <p:spPr bwMode="auto">
            <a:xfrm flipH="1">
              <a:off x="605" y="475"/>
              <a:ext cx="195" cy="1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9" name="Line 41"/>
            <p:cNvSpPr>
              <a:spLocks noChangeShapeType="1"/>
            </p:cNvSpPr>
            <p:nvPr/>
          </p:nvSpPr>
          <p:spPr bwMode="auto">
            <a:xfrm flipH="1">
              <a:off x="696" y="542"/>
              <a:ext cx="117" cy="1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0" name="Line 42"/>
            <p:cNvSpPr>
              <a:spLocks noChangeShapeType="1"/>
            </p:cNvSpPr>
            <p:nvPr/>
          </p:nvSpPr>
          <p:spPr bwMode="auto">
            <a:xfrm flipH="1">
              <a:off x="595" y="448"/>
              <a:ext cx="117" cy="1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1" name="Line 43"/>
            <p:cNvSpPr>
              <a:spLocks noChangeAspect="1" noChangeShapeType="1"/>
            </p:cNvSpPr>
            <p:nvPr/>
          </p:nvSpPr>
          <p:spPr bwMode="auto">
            <a:xfrm>
              <a:off x="1079" y="661"/>
              <a:ext cx="2783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2" name="Line 44"/>
            <p:cNvSpPr>
              <a:spLocks noChangeShapeType="1"/>
            </p:cNvSpPr>
            <p:nvPr/>
          </p:nvSpPr>
          <p:spPr bwMode="auto">
            <a:xfrm>
              <a:off x="909" y="550"/>
              <a:ext cx="171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3" name="Line 45"/>
            <p:cNvSpPr>
              <a:spLocks noChangeShapeType="1"/>
            </p:cNvSpPr>
            <p:nvPr/>
          </p:nvSpPr>
          <p:spPr bwMode="auto">
            <a:xfrm>
              <a:off x="1079" y="555"/>
              <a:ext cx="1" cy="11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26"/>
          <p:cNvSpPr>
            <a:spLocks noChangeArrowheads="1"/>
          </p:cNvSpPr>
          <p:nvPr/>
        </p:nvSpPr>
        <p:spPr bwMode="auto">
          <a:xfrm>
            <a:off x="493236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67" name="AutoShape 1061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68" name="Prostokąt 39"/>
          <p:cNvSpPr>
            <a:spLocks noChangeArrowheads="1"/>
          </p:cNvSpPr>
          <p:nvPr/>
        </p:nvSpPr>
        <p:spPr bwMode="auto">
          <a:xfrm>
            <a:off x="444500" y="1663700"/>
            <a:ext cx="8294688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There is coming our 20th anniversary of founded. We cooperated with many companies. Some of them You can find below: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ASI GmbH</a:t>
            </a:r>
            <a:r>
              <a:rPr lang="pl-PL"/>
              <a:t>’</a:t>
            </a:r>
            <a:r>
              <a:rPr lang="en-US"/>
              <a:t> from Germany,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Eisenmann</a:t>
            </a:r>
            <a:r>
              <a:rPr lang="pl-PL"/>
              <a:t>’</a:t>
            </a:r>
            <a:r>
              <a:rPr lang="en-US"/>
              <a:t> GmbH from Germany,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Simtech Automatyka Przemysłowa</a:t>
            </a:r>
            <a:r>
              <a:rPr lang="pl-PL"/>
              <a:t>’</a:t>
            </a:r>
            <a:r>
              <a:rPr lang="en-US"/>
              <a:t> from Germany,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Pentanova</a:t>
            </a:r>
            <a:r>
              <a:rPr lang="pl-PL"/>
              <a:t>’</a:t>
            </a:r>
            <a:r>
              <a:rPr lang="en-US"/>
              <a:t> from Austria,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Gamma Plus s.c.</a:t>
            </a:r>
            <a:r>
              <a:rPr lang="pl-PL"/>
              <a:t>’</a:t>
            </a:r>
            <a:r>
              <a:rPr lang="en-US"/>
              <a:t> from Poland,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Aiut</a:t>
            </a:r>
            <a:r>
              <a:rPr lang="pl-PL"/>
              <a:t>’</a:t>
            </a:r>
            <a:r>
              <a:rPr lang="en-US"/>
              <a:t> from Poland,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Eisberg</a:t>
            </a:r>
            <a:r>
              <a:rPr lang="pl-PL"/>
              <a:t>’</a:t>
            </a:r>
            <a:r>
              <a:rPr lang="en-US"/>
              <a:t> from Poland,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Edag</a:t>
            </a:r>
            <a:r>
              <a:rPr lang="pl-PL"/>
              <a:t>’</a:t>
            </a:r>
            <a:r>
              <a:rPr lang="en-US"/>
              <a:t> from Finland,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/>
              <a:t> ‘</a:t>
            </a:r>
            <a:r>
              <a:rPr lang="en-US"/>
              <a:t>FFT</a:t>
            </a:r>
            <a:r>
              <a:rPr lang="pl-PL"/>
              <a:t>’</a:t>
            </a:r>
            <a:r>
              <a:rPr lang="en-US"/>
              <a:t> from Germany.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493236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1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2" name="pole tekstowe 25"/>
          <p:cNvSpPr txBox="1">
            <a:spLocks noChangeArrowheads="1"/>
          </p:cNvSpPr>
          <p:nvPr/>
        </p:nvSpPr>
        <p:spPr bwMode="auto">
          <a:xfrm>
            <a:off x="555625" y="2005013"/>
            <a:ext cx="78501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Full list of finished projects with their range can be found on our website, where You can find also rest of important informations about „Automatyka Przemyslowa s.c.”. </a:t>
            </a:r>
          </a:p>
          <a:p>
            <a:endParaRPr lang="en-US"/>
          </a:p>
          <a:p>
            <a:pPr>
              <a:spcAft>
                <a:spcPts val="600"/>
              </a:spcAft>
            </a:pPr>
            <a:r>
              <a:rPr lang="en-US"/>
              <a:t>English version:</a:t>
            </a:r>
          </a:p>
          <a:p>
            <a:r>
              <a:rPr lang="en-US">
                <a:hlinkClick r:id="rId2"/>
              </a:rPr>
              <a:t>References</a:t>
            </a:r>
            <a:endParaRPr lang="en-US"/>
          </a:p>
          <a:p>
            <a:endParaRPr lang="en-US"/>
          </a:p>
          <a:p>
            <a:pPr>
              <a:spcAft>
                <a:spcPts val="600"/>
              </a:spcAft>
            </a:pPr>
            <a:r>
              <a:rPr lang="en-US"/>
              <a:t>Polish version:</a:t>
            </a:r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Nasze projekty</a:t>
            </a:r>
            <a:endParaRPr lang="en-US"/>
          </a:p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08175" y="2565400"/>
            <a:ext cx="5472113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dirty="0"/>
              <a:t>e-</a:t>
            </a:r>
            <a:r>
              <a:rPr lang="de-DE" sz="1400" b="1" dirty="0" err="1"/>
              <a:t>mail</a:t>
            </a:r>
            <a:r>
              <a:rPr lang="pl-PL" sz="1400" b="1" dirty="0"/>
              <a:t>:</a:t>
            </a:r>
            <a:r>
              <a:rPr lang="de-DE" sz="1400" b="1" dirty="0"/>
              <a:t> biuro@apsc.pl</a:t>
            </a:r>
            <a:endParaRPr lang="pl-PL" sz="1400" b="1" dirty="0"/>
          </a:p>
          <a:p>
            <a:pPr algn="ctr">
              <a:lnSpc>
                <a:spcPct val="150000"/>
              </a:lnSpc>
            </a:pPr>
            <a:r>
              <a:rPr lang="pl-PL" sz="1400" b="1" dirty="0"/>
              <a:t>59-220 Legnica ul. </a:t>
            </a:r>
            <a:r>
              <a:rPr lang="pl-PL" sz="1400" b="1" dirty="0" smtClean="0"/>
              <a:t>Anielewicza 3/1b</a:t>
            </a:r>
            <a:endParaRPr lang="pl-PL" sz="1400" b="1" dirty="0"/>
          </a:p>
          <a:p>
            <a:pPr algn="ctr">
              <a:lnSpc>
                <a:spcPct val="150000"/>
              </a:lnSpc>
            </a:pPr>
            <a:r>
              <a:rPr lang="pl-PL" sz="1400" b="1" dirty="0"/>
              <a:t>tel. +48 76 8523919     fax. +48 76 8501727</a:t>
            </a:r>
          </a:p>
          <a:p>
            <a:pPr algn="ctr">
              <a:lnSpc>
                <a:spcPct val="150000"/>
              </a:lnSpc>
            </a:pPr>
            <a:r>
              <a:rPr lang="pl-PL" sz="1400" b="1" dirty="0"/>
              <a:t>mobile +48601768441   +48603390313   +48603390314</a:t>
            </a:r>
          </a:p>
          <a:p>
            <a:pPr>
              <a:spcBef>
                <a:spcPct val="50000"/>
              </a:spcBef>
            </a:pPr>
            <a:endParaRPr lang="pl-PL" sz="1400" dirty="0"/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7019925" y="1125538"/>
            <a:ext cx="1439863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755650" y="1125538"/>
            <a:ext cx="1439863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23850" y="1952625"/>
            <a:ext cx="842645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/>
              <a:t>„Automatyka Przemysłowa s.c.” was founded in September, 1996. It employs today </a:t>
            </a:r>
            <a:br>
              <a:rPr lang="en-GB" sz="1400" b="1"/>
            </a:br>
            <a:r>
              <a:rPr lang="en-GB" sz="1400" b="1"/>
              <a:t>20 control engineers and electricians. The company offers services in the scope of designing, assembling and commissioning of electrical control installations for different kinds of applications. </a:t>
            </a:r>
          </a:p>
          <a:p>
            <a:pPr>
              <a:lnSpc>
                <a:spcPct val="150000"/>
              </a:lnSpc>
            </a:pPr>
            <a:endParaRPr lang="en-GB" sz="1400" b="1"/>
          </a:p>
          <a:p>
            <a:pPr>
              <a:lnSpc>
                <a:spcPct val="150000"/>
              </a:lnSpc>
            </a:pPr>
            <a:r>
              <a:rPr lang="en-GB" sz="1400" b="1"/>
              <a:t>Until now, most of projects were addressed to automotive industry (welding shops, paint shops, assembly shops).</a:t>
            </a:r>
            <a:r>
              <a:rPr lang="en-GB" sz="1400"/>
              <a:t> </a:t>
            </a:r>
          </a:p>
          <a:p>
            <a:pPr>
              <a:lnSpc>
                <a:spcPct val="150000"/>
              </a:lnSpc>
            </a:pPr>
            <a:endParaRPr lang="en-GB" sz="1400" b="1"/>
          </a:p>
          <a:p>
            <a:pPr>
              <a:lnSpc>
                <a:spcPct val="150000"/>
              </a:lnSpc>
            </a:pPr>
            <a:r>
              <a:rPr lang="en-GB" sz="1400" b="1"/>
              <a:t>In the past we cooperated very often with company “ASI GmbH” from Germany. </a:t>
            </a:r>
          </a:p>
          <a:p>
            <a:pPr>
              <a:lnSpc>
                <a:spcPct val="150000"/>
              </a:lnSpc>
            </a:pPr>
            <a:r>
              <a:rPr lang="en-GB" sz="1400" b="1"/>
              <a:t>Today our business partners are: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GB" sz="1400" b="1"/>
              <a:t>“Simtech Automatyka Przemyslowa” from Gliwice (Poland),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GB" sz="1400" b="1"/>
              <a:t>“</a:t>
            </a:r>
            <a:r>
              <a:rPr lang="pl-PL" sz="1400" b="1"/>
              <a:t>Gamma Plus s.c.</a:t>
            </a:r>
            <a:r>
              <a:rPr lang="en-GB" sz="1400" b="1"/>
              <a:t>” from Austria,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GB" sz="1400" b="1"/>
              <a:t>“Eisenmann GmbH” from Germany.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EPLA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357563"/>
            <a:ext cx="36004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3238" y="1916113"/>
            <a:ext cx="8101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Control installations design</a:t>
            </a:r>
            <a:r>
              <a:rPr lang="en-US" b="1">
                <a:solidFill>
                  <a:srgbClr val="000066"/>
                </a:solidFill>
              </a:rPr>
              <a:t> (</a:t>
            </a:r>
            <a:r>
              <a:rPr lang="pl-PL" b="1">
                <a:solidFill>
                  <a:srgbClr val="000066"/>
                </a:solidFill>
              </a:rPr>
              <a:t>using </a:t>
            </a:r>
            <a:r>
              <a:rPr lang="en-US" b="1">
                <a:solidFill>
                  <a:srgbClr val="000066"/>
                </a:solidFill>
              </a:rPr>
              <a:t>CAE EPLAN</a:t>
            </a:r>
            <a:r>
              <a:rPr lang="pl-PL" b="1">
                <a:solidFill>
                  <a:srgbClr val="000066"/>
                </a:solidFill>
              </a:rPr>
              <a:t> tool</a:t>
            </a:r>
            <a:r>
              <a:rPr lang="en-US" b="1">
                <a:solidFill>
                  <a:srgbClr val="000066"/>
                </a:solidFill>
              </a:rPr>
              <a:t>)</a:t>
            </a:r>
            <a:endParaRPr lang="pl-PL" b="1"/>
          </a:p>
        </p:txBody>
      </p:sp>
      <p:pic>
        <p:nvPicPr>
          <p:cNvPr id="4102" name="Picture 6" descr="Eplan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13100"/>
            <a:ext cx="33829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EPL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084513"/>
            <a:ext cx="42687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72088" y="0"/>
            <a:ext cx="3871912" cy="944563"/>
            <a:chOff x="1995" y="346"/>
            <a:chExt cx="3765" cy="975"/>
          </a:xfrm>
        </p:grpSpPr>
        <p:sp>
          <p:nvSpPr>
            <p:cNvPr id="4105" name="Text Box 13"/>
            <p:cNvSpPr txBox="1">
              <a:spLocks noChangeArrowheads="1"/>
            </p:cNvSpPr>
            <p:nvPr/>
          </p:nvSpPr>
          <p:spPr bwMode="auto">
            <a:xfrm>
              <a:off x="1995" y="346"/>
              <a:ext cx="376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 </a:t>
              </a:r>
              <a:r>
                <a:rPr lang="pl-PL" sz="2400" b="1">
                  <a:solidFill>
                    <a:srgbClr val="0000FF"/>
                  </a:solidFill>
                </a:rPr>
                <a:t>       </a:t>
              </a:r>
              <a:r>
                <a:rPr lang="pl-PL" sz="1400" b="1">
                  <a:solidFill>
                    <a:srgbClr val="0000FF"/>
                  </a:solidFill>
                </a:rPr>
                <a:t>Automatyka Przemysłowa s.c.</a:t>
              </a:r>
              <a:r>
                <a:rPr lang="pl-PL" b="1"/>
                <a:t>	</a:t>
              </a:r>
            </a:p>
            <a:p>
              <a:pPr algn="ctr"/>
              <a:endParaRPr lang="pl-PL" sz="1000" b="1"/>
            </a:p>
            <a:p>
              <a:pPr algn="ctr"/>
              <a:r>
                <a:rPr lang="pl-PL" sz="1200" b="1"/>
                <a:t>Dariusz Łobejko, Rafał Raszewski</a:t>
              </a:r>
              <a:endParaRPr lang="de-DE" sz="1200" b="1"/>
            </a:p>
            <a:p>
              <a:pPr algn="ctr"/>
              <a:endParaRPr lang="pl-PL" sz="1000" b="1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109" y="482"/>
              <a:ext cx="3354" cy="411"/>
              <a:chOff x="508" y="341"/>
              <a:chExt cx="3354" cy="411"/>
            </a:xfrm>
          </p:grpSpPr>
          <p:sp>
            <p:nvSpPr>
              <p:cNvPr id="4" name="Line 15"/>
              <p:cNvSpPr>
                <a:spLocks noChangeShapeType="1"/>
              </p:cNvSpPr>
              <p:nvPr/>
            </p:nvSpPr>
            <p:spPr bwMode="auto">
              <a:xfrm flipV="1">
                <a:off x="742" y="554"/>
                <a:ext cx="155" cy="15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08" name="Line 16"/>
              <p:cNvSpPr>
                <a:spLocks noChangeShapeType="1"/>
              </p:cNvSpPr>
              <p:nvPr/>
            </p:nvSpPr>
            <p:spPr bwMode="auto">
              <a:xfrm flipH="1" flipV="1">
                <a:off x="702" y="341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09" name="Line 17"/>
              <p:cNvSpPr>
                <a:spLocks noChangeShapeType="1"/>
              </p:cNvSpPr>
              <p:nvPr/>
            </p:nvSpPr>
            <p:spPr bwMode="auto">
              <a:xfrm flipV="1">
                <a:off x="702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0" name="Line 18"/>
              <p:cNvSpPr>
                <a:spLocks noChangeShapeType="1"/>
              </p:cNvSpPr>
              <p:nvPr/>
            </p:nvSpPr>
            <p:spPr bwMode="auto">
              <a:xfrm flipH="1" flipV="1">
                <a:off x="508" y="554"/>
                <a:ext cx="195" cy="19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1" name="Line 19"/>
              <p:cNvSpPr>
                <a:spLocks noChangeShapeType="1"/>
              </p:cNvSpPr>
              <p:nvPr/>
            </p:nvSpPr>
            <p:spPr bwMode="auto">
              <a:xfrm flipH="1">
                <a:off x="508" y="343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2" name="Line 20"/>
              <p:cNvSpPr>
                <a:spLocks noChangeShapeType="1"/>
              </p:cNvSpPr>
              <p:nvPr/>
            </p:nvSpPr>
            <p:spPr bwMode="auto">
              <a:xfrm flipH="1">
                <a:off x="605" y="475"/>
                <a:ext cx="195" cy="19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3" name="Line 21"/>
              <p:cNvSpPr>
                <a:spLocks noChangeShapeType="1"/>
              </p:cNvSpPr>
              <p:nvPr/>
            </p:nvSpPr>
            <p:spPr bwMode="auto">
              <a:xfrm flipH="1">
                <a:off x="696" y="542"/>
                <a:ext cx="117" cy="11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4" name="Line 22"/>
              <p:cNvSpPr>
                <a:spLocks noChangeShapeType="1"/>
              </p:cNvSpPr>
              <p:nvPr/>
            </p:nvSpPr>
            <p:spPr bwMode="auto">
              <a:xfrm flipH="1">
                <a:off x="595" y="448"/>
                <a:ext cx="117" cy="1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5" name="Line 23"/>
              <p:cNvSpPr>
                <a:spLocks noChangeAspect="1" noChangeShapeType="1"/>
              </p:cNvSpPr>
              <p:nvPr/>
            </p:nvSpPr>
            <p:spPr bwMode="auto">
              <a:xfrm>
                <a:off x="1079" y="661"/>
                <a:ext cx="2783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6" name="Line 24"/>
              <p:cNvSpPr>
                <a:spLocks noChangeShapeType="1"/>
              </p:cNvSpPr>
              <p:nvPr/>
            </p:nvSpPr>
            <p:spPr bwMode="auto">
              <a:xfrm>
                <a:off x="909" y="550"/>
                <a:ext cx="171" cy="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17" name="Line 25"/>
              <p:cNvSpPr>
                <a:spLocks noChangeShapeType="1"/>
              </p:cNvSpPr>
              <p:nvPr/>
            </p:nvSpPr>
            <p:spPr bwMode="auto">
              <a:xfrm>
                <a:off x="1079" y="555"/>
                <a:ext cx="1" cy="11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4103" name="AutoShape 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4" name="AutoShape 28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Assembly of control cabinets</a:t>
            </a:r>
            <a:endParaRPr lang="pl-PL" b="1"/>
          </a:p>
        </p:txBody>
      </p:sp>
      <p:pic>
        <p:nvPicPr>
          <p:cNvPr id="5127" name="Picture 7" descr="IMG_0015 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708275"/>
            <a:ext cx="2641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IMG_0052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7498">
            <a:off x="5867400" y="2781300"/>
            <a:ext cx="22193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IMG_0051 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31214">
            <a:off x="611188" y="2924175"/>
            <a:ext cx="24431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6013" y="1736725"/>
            <a:ext cx="74882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Cable trays installation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Wiring all devices on site</a:t>
            </a:r>
            <a:endParaRPr lang="pl-PL" b="1"/>
          </a:p>
        </p:txBody>
      </p:sp>
      <p:pic>
        <p:nvPicPr>
          <p:cNvPr id="6150" name="Picture 6" descr="C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24175"/>
            <a:ext cx="3671887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81 - Widok na trase przy szafie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73463"/>
            <a:ext cx="371951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000066"/>
                </a:solidFill>
              </a:rPr>
              <a:t>FANUC </a:t>
            </a:r>
            <a:r>
              <a:rPr lang="pl-PL" b="1">
                <a:solidFill>
                  <a:srgbClr val="000066"/>
                </a:solidFill>
              </a:rPr>
              <a:t>and ABB robots programming</a:t>
            </a:r>
            <a:endParaRPr lang="en-US" b="1">
              <a:solidFill>
                <a:srgbClr val="000066"/>
              </a:solidFill>
            </a:endParaRPr>
          </a:p>
        </p:txBody>
      </p:sp>
      <p:pic>
        <p:nvPicPr>
          <p:cNvPr id="7172" name="Picture 4" descr="fanuc robo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2924175"/>
            <a:ext cx="21907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1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7178" name="Picture 10" descr="DSCF0575 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2744788"/>
            <a:ext cx="33115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IMG_0013 re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25" y="3321050"/>
            <a:ext cx="370046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13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Start-up of control systems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8199" name="Picture 7" descr="IMG_0012 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2755900"/>
            <a:ext cx="37449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9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684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>
                <a:solidFill>
                  <a:srgbClr val="000066"/>
                </a:solidFill>
              </a:rPr>
              <a:t>Engineering supervision of control installation assembly</a:t>
            </a:r>
            <a:r>
              <a:rPr lang="pl-PL">
                <a:solidFill>
                  <a:srgbClr val="000066"/>
                </a:solidFill>
              </a:rPr>
              <a:t> 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9222" name="Picture 6" descr="C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3773">
            <a:off x="850900" y="3252788"/>
            <a:ext cx="34559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IMG_0016 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69290">
            <a:off x="5364163" y="3357563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9000000">
            <a:off x="8172450" y="627380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1916113"/>
            <a:ext cx="77041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b="1">
                <a:solidFill>
                  <a:srgbClr val="000066"/>
                </a:solidFill>
              </a:rPr>
              <a:t>Preparing post-realization documentation (including revision)</a:t>
            </a:r>
            <a:r>
              <a:rPr lang="en-GB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0245" name="Picture 5" descr="IMG_0002 resize"/>
          <p:cNvPicPr>
            <a:picLocks noChangeAspect="1" noChangeArrowheads="1"/>
          </p:cNvPicPr>
          <p:nvPr/>
        </p:nvPicPr>
        <p:blipFill>
          <a:blip r:embed="rId2"/>
          <a:srcRect l="13109"/>
          <a:stretch>
            <a:fillRect/>
          </a:stretch>
        </p:blipFill>
        <p:spPr bwMode="auto">
          <a:xfrm rot="-745888">
            <a:off x="3413125" y="3165475"/>
            <a:ext cx="28622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800000">
            <a:off x="395288" y="6165850"/>
            <a:ext cx="504825" cy="431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4F4F"/>
              </a:gs>
              <a:gs pos="100000">
                <a:srgbClr val="76252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843213" y="1125538"/>
            <a:ext cx="1439862" cy="360362"/>
          </a:xfrm>
          <a:prstGeom prst="plaque">
            <a:avLst>
              <a:gd name="adj" fmla="val 16667"/>
            </a:avLst>
          </a:prstGeom>
          <a:solidFill>
            <a:schemeClr val="bg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257</Words>
  <Application>Microsoft PowerPoint</Application>
  <PresentationFormat>Pokaz na ekranie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APSC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Nobody</dc:creator>
  <cp:lastModifiedBy>Sebastian</cp:lastModifiedBy>
  <cp:revision>151</cp:revision>
  <dcterms:created xsi:type="dcterms:W3CDTF">2006-05-08T12:35:15Z</dcterms:created>
  <dcterms:modified xsi:type="dcterms:W3CDTF">2015-10-27T11:28:48Z</dcterms:modified>
</cp:coreProperties>
</file>